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678" r:id="rId6"/>
    <p:sldId id="679" r:id="rId7"/>
    <p:sldId id="680" r:id="rId8"/>
    <p:sldId id="686" r:id="rId9"/>
    <p:sldId id="687" r:id="rId10"/>
    <p:sldId id="688" r:id="rId11"/>
    <p:sldId id="721" r:id="rId12"/>
    <p:sldId id="720" r:id="rId13"/>
    <p:sldId id="781" r:id="rId14"/>
    <p:sldId id="789" r:id="rId15"/>
    <p:sldId id="790" r:id="rId16"/>
    <p:sldId id="791" r:id="rId17"/>
    <p:sldId id="794" r:id="rId18"/>
    <p:sldId id="796" r:id="rId19"/>
    <p:sldId id="797" r:id="rId20"/>
    <p:sldId id="799" r:id="rId21"/>
    <p:sldId id="690" r:id="rId22"/>
    <p:sldId id="692" r:id="rId23"/>
    <p:sldId id="694" r:id="rId24"/>
    <p:sldId id="696" r:id="rId25"/>
    <p:sldId id="698" r:id="rId26"/>
    <p:sldId id="699" r:id="rId27"/>
    <p:sldId id="700" r:id="rId28"/>
    <p:sldId id="702" r:id="rId29"/>
    <p:sldId id="724" r:id="rId30"/>
    <p:sldId id="701" r:id="rId31"/>
    <p:sldId id="707" r:id="rId32"/>
    <p:sldId id="726" r:id="rId33"/>
    <p:sldId id="725" r:id="rId34"/>
    <p:sldId id="714" r:id="rId35"/>
    <p:sldId id="728" r:id="rId36"/>
    <p:sldId id="713" r:id="rId37"/>
    <p:sldId id="732" r:id="rId38"/>
    <p:sldId id="733" r:id="rId39"/>
    <p:sldId id="734" r:id="rId40"/>
    <p:sldId id="740" r:id="rId41"/>
    <p:sldId id="743" r:id="rId42"/>
    <p:sldId id="741" r:id="rId43"/>
    <p:sldId id="738" r:id="rId44"/>
    <p:sldId id="746" r:id="rId45"/>
    <p:sldId id="752" r:id="rId46"/>
    <p:sldId id="753" r:id="rId47"/>
    <p:sldId id="754" r:id="rId48"/>
    <p:sldId id="755" r:id="rId49"/>
    <p:sldId id="761" r:id="rId50"/>
    <p:sldId id="756" r:id="rId51"/>
    <p:sldId id="759" r:id="rId52"/>
    <p:sldId id="765" r:id="rId53"/>
    <p:sldId id="770" r:id="rId54"/>
    <p:sldId id="771" r:id="rId55"/>
    <p:sldId id="775" r:id="rId56"/>
    <p:sldId id="774" r:id="rId57"/>
    <p:sldId id="780" r:id="rId58"/>
    <p:sldId id="777" r:id="rId59"/>
    <p:sldId id="778" r:id="rId60"/>
    <p:sldId id="716" r:id="rId61"/>
    <p:sldId id="719" r:id="rId62"/>
    <p:sldId id="592" r:id="rId63"/>
    <p:sldId id="629" r:id="rId64"/>
    <p:sldId id="628" r:id="rId65"/>
    <p:sldId id="630" r:id="rId66"/>
    <p:sldId id="593" r:id="rId67"/>
    <p:sldId id="662" r:id="rId68"/>
    <p:sldId id="664" r:id="rId69"/>
    <p:sldId id="670" r:id="rId70"/>
    <p:sldId id="666" r:id="rId71"/>
    <p:sldId id="566" r:id="rId72"/>
    <p:sldId id="567" r:id="rId73"/>
    <p:sldId id="632" r:id="rId74"/>
    <p:sldId id="571" r:id="rId75"/>
    <p:sldId id="672" r:id="rId76"/>
    <p:sldId id="800" r:id="rId77"/>
    <p:sldId id="801" r:id="rId78"/>
    <p:sldId id="802" r:id="rId79"/>
    <p:sldId id="803" r:id="rId80"/>
    <p:sldId id="674" r:id="rId81"/>
    <p:sldId id="804" r:id="rId82"/>
    <p:sldId id="80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nahue\Downloads\PROYECT%20OREN\outcomes\all%20comparisons%20with%20percentaj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nahue\Downloads\PROYECT%20OREN\outcomes\all%20comparisons%20with%20percentaj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[PLOT.xlsx]Sheet1!$C$17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[PLOT.xlsx]Sheet1!$D$18:$D$22</c:f>
                <c:numCache>
                  <c:formatCode>General</c:formatCode>
                  <c:ptCount val="5"/>
                  <c:pt idx="0">
                    <c:v>0.0351583682529685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0.0692155058240956</c:v>
                  </c:pt>
                  <c:pt idx="4">
                    <c:v>0.0538413479056079</c:v>
                  </c:pt>
                </c:numCache>
              </c:numRef>
            </c:plus>
            <c:minus>
              <c:numRef>
                <c:f>[PLOT.xlsx]Sheet1!$D$18:$D$22</c:f>
                <c:numCache>
                  <c:formatCode>General</c:formatCode>
                  <c:ptCount val="5"/>
                  <c:pt idx="0">
                    <c:v>0.0351583682529685</c:v>
                  </c:pt>
                  <c:pt idx="1">
                    <c:v>0.0909732646713088</c:v>
                  </c:pt>
                  <c:pt idx="2">
                    <c:v>0.0738089060917923</c:v>
                  </c:pt>
                  <c:pt idx="3">
                    <c:v>0.0692155058240956</c:v>
                  </c:pt>
                  <c:pt idx="4">
                    <c:v>0.0538413479056079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[PLOT.xlsx]Sheet1!$B$18:$B$22</c:f>
              <c:strCache>
                <c:ptCount val="5"/>
                <c:pt idx="0">
                  <c:v>L</c:v>
                </c:pt>
                <c:pt idx="1">
                  <c:v>0</c:v>
                </c:pt>
                <c:pt idx="2">
                  <c:v>4</c:v>
                </c:pt>
                <c:pt idx="3">
                  <c:v>6</c:v>
                </c:pt>
                <c:pt idx="4">
                  <c:v>12</c:v>
                </c:pt>
              </c:strCache>
            </c:strRef>
          </c:cat>
          <c:val>
            <c:numRef>
              <c:f>[PLOT.xlsx]Sheet1!$C$18:$C$22</c:f>
              <c:numCache>
                <c:formatCode>General</c:formatCode>
                <c:ptCount val="5"/>
                <c:pt idx="0">
                  <c:v>0.284387073600122</c:v>
                </c:pt>
                <c:pt idx="1">
                  <c:v>0.579984273374503</c:v>
                </c:pt>
                <c:pt idx="2">
                  <c:v>0.586702756498495</c:v>
                </c:pt>
                <c:pt idx="3">
                  <c:v>0.430978379206508</c:v>
                </c:pt>
                <c:pt idx="4">
                  <c:v>0.498974988026357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25645186"/>
        <c:axId val="710786998"/>
      </c:lineChart>
      <c:catAx>
        <c:axId val="62564518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0786998"/>
        <c:crosses val="autoZero"/>
        <c:auto val="1"/>
        <c:lblAlgn val="ctr"/>
        <c:lblOffset val="100"/>
        <c:noMultiLvlLbl val="0"/>
      </c:catAx>
      <c:valAx>
        <c:axId val="71078699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564518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73fad4a-45ad-4355-9579-9beb9805a19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b="1"/>
              <a:t>NUMBER LYSOSOMES/NUMBER CELLS</a:t>
            </a:r>
            <a:endParaRPr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'[all comparisons with percentajes.xlsx]PLOT'!$G$3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'[all comparisons with percentajes.xlsx]PLOT'!$H$4:$H$8</c:f>
                <c:numCache>
                  <c:formatCode>General</c:formatCode>
                  <c:ptCount val="5"/>
                  <c:pt idx="0">
                    <c:v>2.74367960552572</c:v>
                  </c:pt>
                  <c:pt idx="1">
                    <c:v>0.235702260395516</c:v>
                  </c:pt>
                  <c:pt idx="2">
                    <c:v>2.00346921336188</c:v>
                  </c:pt>
                  <c:pt idx="3">
                    <c:v>2.75771644662754</c:v>
                  </c:pt>
                  <c:pt idx="4">
                    <c:v>0.353553390593274</c:v>
                  </c:pt>
                </c:numCache>
              </c:numRef>
            </c:plus>
            <c:minus>
              <c:numRef>
                <c:f>'[all comparisons with percentajes.xlsx]PLOT'!$H$4:$H$8</c:f>
                <c:numCache>
                  <c:formatCode>General</c:formatCode>
                  <c:ptCount val="5"/>
                  <c:pt idx="0">
                    <c:v>2.74367960552572</c:v>
                  </c:pt>
                  <c:pt idx="1">
                    <c:v>0.235702260395516</c:v>
                  </c:pt>
                  <c:pt idx="2">
                    <c:v>2.00346921336188</c:v>
                  </c:pt>
                  <c:pt idx="3">
                    <c:v>2.75771644662754</c:v>
                  </c:pt>
                  <c:pt idx="4">
                    <c:v>0.353553390593274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'[all comparisons with percentajes.xlsx]PLOT'!$F$4:$F$8</c:f>
              <c:strCache>
                <c:ptCount val="5"/>
                <c:pt idx="0">
                  <c:v>L3</c:v>
                </c:pt>
                <c:pt idx="1">
                  <c:v>0H</c:v>
                </c:pt>
                <c:pt idx="2">
                  <c:v>4H</c:v>
                </c:pt>
                <c:pt idx="3">
                  <c:v>6H</c:v>
                </c:pt>
                <c:pt idx="4">
                  <c:v>12H</c:v>
                </c:pt>
              </c:strCache>
            </c:strRef>
          </c:cat>
          <c:val>
            <c:numRef>
              <c:f>'[all comparisons with percentajes.xlsx]PLOT'!$G$4:$G$8</c:f>
              <c:numCache>
                <c:formatCode>0.000_ </c:formatCode>
                <c:ptCount val="5"/>
                <c:pt idx="0">
                  <c:v>9.83333333333333</c:v>
                </c:pt>
                <c:pt idx="1">
                  <c:v>6.16666666666667</c:v>
                </c:pt>
                <c:pt idx="2">
                  <c:v>6.91666666666667</c:v>
                </c:pt>
                <c:pt idx="3">
                  <c:v>7.95</c:v>
                </c:pt>
                <c:pt idx="4">
                  <c:v>1.25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2072914"/>
        <c:axId val="832620881"/>
      </c:lineChart>
      <c:catAx>
        <c:axId val="31207291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b="1"/>
                  <a:t>TIME</a:t>
                </a:r>
                <a:endParaRPr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32620881"/>
        <c:crosses val="autoZero"/>
        <c:auto val="1"/>
        <c:lblAlgn val="ctr"/>
        <c:lblOffset val="100"/>
        <c:noMultiLvlLbl val="0"/>
      </c:catAx>
      <c:valAx>
        <c:axId val="83262088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b="1"/>
                  <a:t>#LY/#CELLS</a:t>
                </a:r>
                <a:endParaRPr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207291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1132eb6-2a3c-4011-bc6d-ef4077a97d6a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VOL LYSOSOMES/ VOL CELLS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'[all comparisons with percentajes.xlsx]PLOT'!$G$26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'[all comparisons with percentajes.xlsx]PLOT'!$H$27:$H$31</c:f>
                <c:numCache>
                  <c:formatCode>General</c:formatCode>
                  <c:ptCount val="5"/>
                  <c:pt idx="0">
                    <c:v>0.0214862721588453</c:v>
                  </c:pt>
                  <c:pt idx="1">
                    <c:v>0.00390293077386024</c:v>
                  </c:pt>
                  <c:pt idx="2">
                    <c:v>0.00440769724523916</c:v>
                  </c:pt>
                  <c:pt idx="3">
                    <c:v>0.0173421548702223</c:v>
                  </c:pt>
                  <c:pt idx="4">
                    <c:v>0.00496031593857193</c:v>
                  </c:pt>
                </c:numCache>
              </c:numRef>
            </c:plus>
            <c:minus>
              <c:numRef>
                <c:f>'[all comparisons with percentajes.xlsx]PLOT'!$H$27:$H$31</c:f>
                <c:numCache>
                  <c:formatCode>General</c:formatCode>
                  <c:ptCount val="5"/>
                  <c:pt idx="0">
                    <c:v>0.0214862721588453</c:v>
                  </c:pt>
                  <c:pt idx="1">
                    <c:v>0.00390293077386024</c:v>
                  </c:pt>
                  <c:pt idx="2">
                    <c:v>0.00440769724523916</c:v>
                  </c:pt>
                  <c:pt idx="3">
                    <c:v>0.0173421548702223</c:v>
                  </c:pt>
                  <c:pt idx="4">
                    <c:v>0.00496031593857193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'[all comparisons with percentajes.xlsx]PLOT'!$F$27:$F$31</c:f>
              <c:strCache>
                <c:ptCount val="5"/>
                <c:pt idx="0">
                  <c:v>L3</c:v>
                </c:pt>
                <c:pt idx="1">
                  <c:v>0H</c:v>
                </c:pt>
                <c:pt idx="2">
                  <c:v>4H</c:v>
                </c:pt>
                <c:pt idx="3">
                  <c:v>6H</c:v>
                </c:pt>
                <c:pt idx="4">
                  <c:v>12H</c:v>
                </c:pt>
              </c:strCache>
            </c:strRef>
          </c:cat>
          <c:val>
            <c:numRef>
              <c:f>'[all comparisons with percentajes.xlsx]PLOT'!$G$27:$G$31</c:f>
              <c:numCache>
                <c:formatCode>0.00%</c:formatCode>
                <c:ptCount val="5"/>
                <c:pt idx="0">
                  <c:v>0.0512114507331998</c:v>
                </c:pt>
                <c:pt idx="1">
                  <c:v>0.0289742595567854</c:v>
                </c:pt>
                <c:pt idx="2">
                  <c:v>0.0368647541006552</c:v>
                </c:pt>
                <c:pt idx="3">
                  <c:v>0.0523383976099297</c:v>
                </c:pt>
                <c:pt idx="4">
                  <c:v>0.00899582066062997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68386545"/>
        <c:axId val="692722067"/>
      </c:lineChart>
      <c:catAx>
        <c:axId val="36838654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2722067"/>
        <c:crosses val="autoZero"/>
        <c:auto val="1"/>
        <c:lblAlgn val="ctr"/>
        <c:lblOffset val="100"/>
        <c:noMultiLvlLbl val="0"/>
      </c:catAx>
      <c:valAx>
        <c:axId val="6927220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V lys/Vcell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838654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b35519e-a6bd-4df0-89fd-e82943eb0f58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8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3.png"/><Relationship Id="rId15" Type="http://schemas.openxmlformats.org/officeDocument/2006/relationships/image" Target="../media/image50.png"/><Relationship Id="rId14" Type="http://schemas.openxmlformats.org/officeDocument/2006/relationships/image" Target="../media/image49.pn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5.png"/><Relationship Id="rId10" Type="http://schemas.openxmlformats.org/officeDocument/2006/relationships/image" Target="../media/image62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5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22.png"/><Relationship Id="rId25" Type="http://schemas.openxmlformats.org/officeDocument/2006/relationships/image" Target="../media/image121.png"/><Relationship Id="rId24" Type="http://schemas.openxmlformats.org/officeDocument/2006/relationships/image" Target="../media/image120.png"/><Relationship Id="rId23" Type="http://schemas.openxmlformats.org/officeDocument/2006/relationships/image" Target="../media/image119.png"/><Relationship Id="rId22" Type="http://schemas.openxmlformats.org/officeDocument/2006/relationships/image" Target="../media/image118.png"/><Relationship Id="rId21" Type="http://schemas.openxmlformats.org/officeDocument/2006/relationships/image" Target="../media/image117.png"/><Relationship Id="rId20" Type="http://schemas.openxmlformats.org/officeDocument/2006/relationships/image" Target="../media/image116.png"/><Relationship Id="rId2" Type="http://schemas.openxmlformats.org/officeDocument/2006/relationships/image" Target="../media/image98.png"/><Relationship Id="rId19" Type="http://schemas.openxmlformats.org/officeDocument/2006/relationships/image" Target="../media/image115.png"/><Relationship Id="rId18" Type="http://schemas.openxmlformats.org/officeDocument/2006/relationships/image" Target="../media/image114.png"/><Relationship Id="rId17" Type="http://schemas.openxmlformats.org/officeDocument/2006/relationships/image" Target="../media/image113.png"/><Relationship Id="rId16" Type="http://schemas.openxmlformats.org/officeDocument/2006/relationships/image" Target="../media/image112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4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image" Target="../media/image143.png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63.png"/><Relationship Id="rId27" Type="http://schemas.openxmlformats.org/officeDocument/2006/relationships/image" Target="../media/image162.png"/><Relationship Id="rId26" Type="http://schemas.openxmlformats.org/officeDocument/2006/relationships/image" Target="../media/image161.png"/><Relationship Id="rId25" Type="http://schemas.openxmlformats.org/officeDocument/2006/relationships/image" Target="../media/image160.png"/><Relationship Id="rId24" Type="http://schemas.openxmlformats.org/officeDocument/2006/relationships/image" Target="../media/image159.png"/><Relationship Id="rId23" Type="http://schemas.openxmlformats.org/officeDocument/2006/relationships/image" Target="../media/image158.png"/><Relationship Id="rId22" Type="http://schemas.openxmlformats.org/officeDocument/2006/relationships/image" Target="../media/image157.png"/><Relationship Id="rId21" Type="http://schemas.openxmlformats.org/officeDocument/2006/relationships/image" Target="../media/image156.png"/><Relationship Id="rId20" Type="http://schemas.openxmlformats.org/officeDocument/2006/relationships/image" Target="../media/image155.png"/><Relationship Id="rId2" Type="http://schemas.openxmlformats.org/officeDocument/2006/relationships/image" Target="../media/image137.png"/><Relationship Id="rId19" Type="http://schemas.openxmlformats.org/officeDocument/2006/relationships/image" Target="../media/image154.png"/><Relationship Id="rId18" Type="http://schemas.openxmlformats.org/officeDocument/2006/relationships/image" Target="../media/image153.png"/><Relationship Id="rId17" Type="http://schemas.openxmlformats.org/officeDocument/2006/relationships/image" Target="../media/image152.png"/><Relationship Id="rId16" Type="http://schemas.openxmlformats.org/officeDocument/2006/relationships/image" Target="../media/image151.png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89.png"/><Relationship Id="rId7" Type="http://schemas.openxmlformats.org/officeDocument/2006/relationships/image" Target="../media/image188.png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98.png"/><Relationship Id="rId7" Type="http://schemas.openxmlformats.org/officeDocument/2006/relationships/image" Target="../media/image197.png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7.png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3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7.png"/><Relationship Id="rId3" Type="http://schemas.openxmlformats.org/officeDocument/2006/relationships/tags" Target="../tags/tag9.xml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3.png"/><Relationship Id="rId3" Type="http://schemas.openxmlformats.org/officeDocument/2006/relationships/tags" Target="../tags/tag10.xml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4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8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3.png"/><Relationship Id="rId3" Type="http://schemas.openxmlformats.org/officeDocument/2006/relationships/tags" Target="../tags/tag11.xml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2.png"/><Relationship Id="rId8" Type="http://schemas.openxmlformats.org/officeDocument/2006/relationships/image" Target="../media/image251.png"/><Relationship Id="rId7" Type="http://schemas.openxmlformats.org/officeDocument/2006/relationships/image" Target="../media/image250.png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4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6.png"/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1" Type="http://schemas.openxmlformats.org/officeDocument/2006/relationships/chart" Target="../charts/chart1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1015365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260540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5" y="4074795"/>
            <a:ext cx="17811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685165"/>
            <a:ext cx="7193280" cy="5913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/>
        </p:nvSpPr>
        <p:spPr>
          <a:xfrm>
            <a:off x="792480" y="3048000"/>
            <a:ext cx="10972800" cy="762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51915" y="3075305"/>
            <a:ext cx="10413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40A_UAS-TMEM1923x-HA x 71G10 40A MARCM_L3_2_Airy_010724</a:t>
            </a:r>
            <a:endParaRPr lang="en-US" altLang="en-GB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1785" y="74676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760730"/>
            <a:ext cx="5525135" cy="573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582613"/>
          </a:xfrm>
        </p:spPr>
        <p:txBody>
          <a:bodyPr/>
          <a:p>
            <a:r>
              <a:rPr lang="en-US" altLang="en-GB" sz="2000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436880"/>
            <a:ext cx="3423920" cy="6271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436880"/>
            <a:ext cx="3638550" cy="479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20" y="505460"/>
            <a:ext cx="2638425" cy="108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95" y="1894205"/>
            <a:ext cx="2352675" cy="1876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825" y="4427855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/>
        </p:nvSpPr>
        <p:spPr>
          <a:xfrm>
            <a:off x="792480" y="3048000"/>
            <a:ext cx="10972800" cy="762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51915" y="3075305"/>
            <a:ext cx="10413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40A_UAS-TMEM1923x-HA x 71G10 40A MARCM_L3_4_airy_020724</a:t>
            </a:r>
            <a:endParaRPr lang="en-US" altLang="en-GB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4866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8460" y="791845"/>
            <a:ext cx="5168900" cy="5859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40" y="4342765"/>
            <a:ext cx="358140" cy="373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5940" y="773430"/>
            <a:ext cx="2419350" cy="104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73430"/>
            <a:ext cx="3429635" cy="366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70" y="773430"/>
            <a:ext cx="3949065" cy="2678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890" y="2160270"/>
            <a:ext cx="2438400" cy="1419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680" y="3918585"/>
            <a:ext cx="17335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9372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effectLst/>
                <a:sym typeface="+mn-ea"/>
              </a:rPr>
              <a:t>40A_UAS-TMEM1923x-HA x 71G10 40A MARCM_L3_1_Airy_010724</a:t>
            </a:r>
            <a:endParaRPr lang="en-US" altLang="en-GB" sz="20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effectLst/>
                <a:sym typeface="+mn-ea"/>
              </a:rPr>
              <a:t>40A_UAS-TMEM1923x-HA x 71G10 40A MARCM_L3_2_Airy_010724</a:t>
            </a:r>
            <a:endParaRPr lang="en-US" altLang="en-GB" sz="20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effectLst/>
                <a:sym typeface="+mn-ea"/>
              </a:rPr>
              <a:t>40A_UAS-TMEM1923x-HA x 71G10 40A MARCM_L3_4_airy_020724</a:t>
            </a:r>
            <a:endParaRPr lang="en-US" altLang="en-GB" sz="20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ym typeface="+mn-ea"/>
              </a:rPr>
              <a:t>Airy scan_40A_UAS-TMEM-HA_CB_0h_1_051222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ym typeface="+mn-ea"/>
              </a:rPr>
              <a:t>Airy scan_40A_UAS-TMEM-HA_CB_0h_2_051222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ym typeface="+mn-ea"/>
              </a:rPr>
              <a:t>Airy scan_40A_UAS-TMEM-HA_CB_4h_1_051222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ym typeface="+mn-ea"/>
              </a:rPr>
              <a:t>Airy scan_40A_UAS-TMEM-HA_CB_4h_2_051222</a:t>
            </a:r>
            <a:endParaRPr lang="en-US" altLang="en-GB" sz="2000"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/>
              <a:t>AiryScan-UAS-GFP cyto_40A_UAS-TMEM-3xHA_CB_6h_2_300423.tif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/>
              <a:t>TMEM-HA 6h CB airy_3_170722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/>
              <a:t>40A_UAS-TMEM192-3xHA x 40A 71G10 MARCM_around 12h - for quantification_4 Airy-CBs_300425</a:t>
            </a:r>
            <a:endParaRPr lang="en-US" altLang="en-GB" sz="2000"/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0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chemeClr val="tx1"/>
                </a:solidFill>
                <a:effectLst/>
              </a:rPr>
              <a:t>40A_UAS-TMEM192-3xHA x 40A 71G10 MARCM_around 12h - for quantification_5_Airy_CBs_040525</a:t>
            </a:r>
            <a:endParaRPr lang="en-US" altLang="en-GB" sz="20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40906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68388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9656445" y="567245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84930" y="59658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1950" y="1000125"/>
            <a:ext cx="384810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0" y="159766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099820"/>
            <a:ext cx="85153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Airy scan_40A_UAS-TMEM-HA_CB_0h_</a:t>
            </a:r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2</a:t>
            </a:r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_051222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MANUAL.vs.AUTOMATIC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773430"/>
            <a:ext cx="3390900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3429000"/>
            <a:ext cx="332486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55" y="773430"/>
            <a:ext cx="330517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55" y="3935730"/>
            <a:ext cx="3590925" cy="2667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88510" y="4010025"/>
            <a:ext cx="4057650" cy="2518410"/>
            <a:chOff x="0" y="1312"/>
            <a:chExt cx="9546" cy="45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" y="1979"/>
              <a:ext cx="4974" cy="29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2" y="2042"/>
              <a:ext cx="3675" cy="94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3" y="3176"/>
              <a:ext cx="3012" cy="90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5" y="4269"/>
              <a:ext cx="3690" cy="102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194"/>
              <a:ext cx="3675" cy="8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" y="1312"/>
              <a:ext cx="3720" cy="103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3849" y="2931"/>
              <a:ext cx="178" cy="19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29" y="4832"/>
              <a:ext cx="3690" cy="9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0425" y="939165"/>
            <a:ext cx="4699000" cy="1970405"/>
            <a:chOff x="4740" y="6188"/>
            <a:chExt cx="9393" cy="35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70" y="6632"/>
              <a:ext cx="3435" cy="28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3" y="6287"/>
              <a:ext cx="3750" cy="11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3" y="6188"/>
              <a:ext cx="3750" cy="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25" y="7646"/>
              <a:ext cx="3780" cy="10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0" y="7274"/>
              <a:ext cx="3765" cy="10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79" y="8432"/>
              <a:ext cx="3525" cy="10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05" y="8711"/>
              <a:ext cx="2100" cy="1005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3312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942580" y="3656965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693795" y="2887980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7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33090" y="543877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1755" y="6312535"/>
            <a:ext cx="311150" cy="454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05585" y="479361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79955" y="6312535"/>
            <a:ext cx="416560" cy="4540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938260" y="533019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195560" y="37617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28810" y="393573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811000" y="51244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430000" y="41255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201400" y="59918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685" y="927735"/>
            <a:ext cx="6938010" cy="4907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1054100"/>
            <a:ext cx="780097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793355" y="4883785"/>
            <a:ext cx="709295" cy="4889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88075" y="535114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866005" y="45275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419090" y="533336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632075" y="264414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938780" y="602996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1038225"/>
            <a:ext cx="2171700" cy="239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0" y="4583430"/>
            <a:ext cx="2200275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651885"/>
            <a:ext cx="3533775" cy="318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760" y="773430"/>
            <a:ext cx="3000375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280" y="1058545"/>
            <a:ext cx="5166360" cy="2308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810" y="4065905"/>
            <a:ext cx="3990340" cy="192913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2536190" y="2912110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7395210" y="5995035"/>
            <a:ext cx="617220" cy="6076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811000" y="39858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31795" y="54584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94280" y="452247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490710" y="141922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76805" y="576135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99895" y="62966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11000" y="237553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8130" y="326580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9895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52710" y="8826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77570" y="380238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71710" y="30010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6450" y="53111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354945" y="207391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75" y="969010"/>
            <a:ext cx="6388735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70280"/>
            <a:ext cx="77152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795" y="877570"/>
            <a:ext cx="109366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963295"/>
            <a:ext cx="9663430" cy="56095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86575" y="189928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01030" y="3348355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96000" y="4382770"/>
            <a:ext cx="675005" cy="6273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272540"/>
            <a:ext cx="199072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45" y="4398645"/>
            <a:ext cx="21050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10" y="4175125"/>
            <a:ext cx="1676400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255270"/>
            <a:ext cx="14001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15" y="255270"/>
            <a:ext cx="2438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20" y="927100"/>
            <a:ext cx="2314575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275" y="1560830"/>
            <a:ext cx="1706880" cy="492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45" y="2077720"/>
            <a:ext cx="1692910" cy="42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585" y="2711450"/>
            <a:ext cx="2083435" cy="5441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" y="2733040"/>
            <a:ext cx="2169160" cy="522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85" y="1929765"/>
            <a:ext cx="1437640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0990" y="4802505"/>
            <a:ext cx="1854835" cy="4768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448935"/>
            <a:ext cx="1765300" cy="483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" y="5086350"/>
            <a:ext cx="1828800" cy="4464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810" y="3373755"/>
            <a:ext cx="2092960" cy="553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85" y="4045585"/>
            <a:ext cx="1878965" cy="5041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62835" y="3954145"/>
            <a:ext cx="67310" cy="6845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457325" y="4549775"/>
            <a:ext cx="775970" cy="339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415" y="5829300"/>
            <a:ext cx="2217420" cy="54800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 flipH="1">
            <a:off x="1254125" y="4951095"/>
            <a:ext cx="1239520" cy="878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2945" y="4476750"/>
            <a:ext cx="23622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6405" y="5339080"/>
            <a:ext cx="1774190" cy="4902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3730" y="5790565"/>
            <a:ext cx="2352675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24395" y="5320665"/>
            <a:ext cx="1456055" cy="3657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3700" y="4645025"/>
            <a:ext cx="2305050" cy="5715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862060" y="5279390"/>
            <a:ext cx="1120775" cy="11658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36435" y="3830320"/>
            <a:ext cx="1283335" cy="11779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879590" y="2872740"/>
            <a:ext cx="1677035" cy="19297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24825" y="2144395"/>
            <a:ext cx="669925" cy="25857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62060" y="2719070"/>
            <a:ext cx="517525" cy="19818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571230" y="3868420"/>
            <a:ext cx="1402080" cy="12839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82835" y="6200775"/>
            <a:ext cx="2156460" cy="5905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48850" y="3215640"/>
            <a:ext cx="2343150" cy="619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825" y="2077720"/>
            <a:ext cx="2362200" cy="619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9700" y="1542415"/>
            <a:ext cx="230505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85460" y="2487295"/>
            <a:ext cx="1304925" cy="628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41595" y="3389630"/>
            <a:ext cx="1898015" cy="63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08050"/>
            <a:ext cx="362902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0" y="2926080"/>
            <a:ext cx="390271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90" y="789305"/>
            <a:ext cx="3629025" cy="354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319780"/>
            <a:ext cx="5067300" cy="346710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946785" y="5005705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10346055" y="1483360"/>
            <a:ext cx="1118870" cy="73279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430"/>
            <a:ext cx="390271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580390"/>
            <a:ext cx="5067300" cy="346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7365"/>
            <a:ext cx="4600575" cy="2428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10" y="3429000"/>
            <a:ext cx="4751705" cy="35286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529965" y="28067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58490" y="129603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858645" y="9874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603615" y="1431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368915" y="2192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348085" y="11772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484610" y="320675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299700" y="58039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00235" y="69278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14915" y="333502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29310" y="2891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9580" y="360362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58490" y="3429000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310" y="1748155"/>
            <a:ext cx="462915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420" y="1071245"/>
            <a:ext cx="4966970" cy="57867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855" y="1023620"/>
            <a:ext cx="2628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245" y="2615565"/>
            <a:ext cx="1895475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4526915"/>
            <a:ext cx="170497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833120"/>
            <a:ext cx="7762875" cy="592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0" name="Picture 9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AiryScan-UAS-GFP cyto_40A_UAS-TMEM-3xHA_CB_6h_2_300423.tif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838200"/>
            <a:ext cx="10652125" cy="618363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0011410" y="223710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399020" y="394462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494915" y="526669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362575" y="309562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04785" y="571309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9387840" y="3797300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935" y="4382135"/>
            <a:ext cx="2438400" cy="561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095625"/>
            <a:ext cx="238125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515" y="5713095"/>
            <a:ext cx="24384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2285" y="869315"/>
            <a:ext cx="3568065" cy="3374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894715"/>
            <a:ext cx="3541395" cy="3348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40" y="878840"/>
            <a:ext cx="3574415" cy="336486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421765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530850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10011410" y="4959350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209675"/>
            <a:ext cx="4040505" cy="431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75" y="1722755"/>
            <a:ext cx="2809875" cy="310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0" y="2484120"/>
            <a:ext cx="1840865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50" y="1588770"/>
            <a:ext cx="241935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214370"/>
            <a:ext cx="24384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95" y="4234815"/>
            <a:ext cx="2400300" cy="628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690" y="37750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415" y="2956560"/>
            <a:ext cx="2276475" cy="6381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8949690" y="2435225"/>
            <a:ext cx="945515" cy="2311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205" y="2236470"/>
            <a:ext cx="1687195" cy="62865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751330" y="569785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66135" y="36766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84270" y="224663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33195" y="453898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169795" y="253555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02635" y="195770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3420" y="3095625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9340" y="2202180"/>
            <a:ext cx="2552700" cy="300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" y="1859280"/>
            <a:ext cx="4289425" cy="389953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020445" y="89725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40" y="3350260"/>
            <a:ext cx="2438400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955" y="2499995"/>
            <a:ext cx="2371725" cy="61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35" y="2613025"/>
            <a:ext cx="232410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845" y="3639185"/>
            <a:ext cx="2400300" cy="561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385" y="4295775"/>
            <a:ext cx="2343150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635" y="4895850"/>
            <a:ext cx="2324100" cy="5810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838565" y="4494530"/>
            <a:ext cx="492125" cy="12147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955" y="5709285"/>
            <a:ext cx="2447925" cy="62865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752600" y="221107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80205" y="3408045"/>
            <a:ext cx="318135" cy="326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34465" y="527367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799080" y="306133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65960" y="335026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98850" y="40068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97735" y="436245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sp>
        <p:nvSpPr>
          <p:cNvPr id="10" name="Rectangles 9"/>
          <p:cNvSpPr/>
          <p:nvPr/>
        </p:nvSpPr>
        <p:spPr>
          <a:xfrm>
            <a:off x="250825" y="1061085"/>
            <a:ext cx="945515" cy="58864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1197610"/>
            <a:ext cx="3702050" cy="4462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481455"/>
            <a:ext cx="26670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65" y="1061085"/>
            <a:ext cx="231457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1556385"/>
            <a:ext cx="231457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65" y="2410460"/>
            <a:ext cx="2390775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955" y="310515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530" y="3543935"/>
            <a:ext cx="2305050" cy="60007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74900" y="215646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8805" y="140081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01900" y="336550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31920" y="3543935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21330" y="4144010"/>
            <a:ext cx="318135" cy="2889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955" y="4566285"/>
            <a:ext cx="2447925" cy="63817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720590" y="5049520"/>
            <a:ext cx="539750" cy="50165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0-3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7370" y="773430"/>
            <a:ext cx="3476625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75995"/>
            <a:ext cx="8934450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25" y="1190625"/>
            <a:ext cx="264795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975" y="2604770"/>
            <a:ext cx="17716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75" y="4257675"/>
            <a:ext cx="17621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67918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9815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0144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233805"/>
            <a:ext cx="9853930" cy="41001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95" y="2014220"/>
            <a:ext cx="6106795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1212850"/>
            <a:ext cx="4664075" cy="37598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93040" y="9525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44295"/>
            <a:ext cx="5648325" cy="37052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893685" y="178371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5930" y="1664335"/>
            <a:ext cx="386715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70480" y="523303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19135" y="28835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197225" y="5294630"/>
            <a:ext cx="318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19080" y="25558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10420" y="28187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46130" y="40259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83488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7030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762365" y="4466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77530" y="3834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48525" y="34290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39865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6793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71750" y="60655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197225" y="5984875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</a:t>
            </a:r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374140"/>
            <a:ext cx="7499350" cy="352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13355"/>
            <a:ext cx="10972800" cy="582613"/>
          </a:xfrm>
        </p:spPr>
        <p:txBody>
          <a:bodyPr/>
          <a:p>
            <a:r>
              <a:rPr lang="en-US" altLang="en-GB" sz="2000" b="1">
                <a:solidFill>
                  <a:srgbClr val="FF0000"/>
                </a:solidFill>
              </a:rPr>
              <a:t>40A_UAS-TMEM192-3xHA x 40A 71G10 MARCM_around 12h - for quantification_5_Airy_CBs_040525</a:t>
            </a:r>
            <a:endParaRPr lang="en-US" altLang="en-GB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DETECTION VIDEO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356995"/>
            <a:ext cx="12192000" cy="414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SEGMENTATION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906145"/>
            <a:ext cx="5943600" cy="433387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8" y="905828"/>
            <a:ext cx="14954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70" y="652780"/>
            <a:ext cx="2333625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405" y="1342390"/>
            <a:ext cx="23907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920" y="2041525"/>
            <a:ext cx="2314575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290" y="3006090"/>
            <a:ext cx="1371600" cy="1590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5017770"/>
            <a:ext cx="990600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655" y="3743325"/>
            <a:ext cx="2286000" cy="628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0160" y="5132070"/>
            <a:ext cx="2333625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" y="1066165"/>
            <a:ext cx="7934325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2952750"/>
            <a:ext cx="1781175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30" y="2952750"/>
            <a:ext cx="1771650" cy="600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75" y="1180465"/>
            <a:ext cx="253365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66800" y="5027930"/>
            <a:ext cx="9770745" cy="147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L:</a:t>
            </a:r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use a average between L3-1, L3-2 and L3-4.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0H: I use a average between 0H-1 and 0H-2.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4H: I use a average between 4H-1 and 4H-2.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6H: </a:t>
            </a:r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use a average between 6H-2 and 6H-3.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12H: </a:t>
            </a:r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use a average between 12H-3,12H 4 and 12H-5.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497965"/>
            <a:ext cx="4371975" cy="1457325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/>
        </p:nvGraphicFramePr>
        <p:xfrm>
          <a:off x="5418455" y="1270000"/>
          <a:ext cx="4826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#LYSOSOMES/#CELLS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" y="1022350"/>
            <a:ext cx="3743325" cy="303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25" y="4575810"/>
            <a:ext cx="2647950" cy="144780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4827905" y="1584960"/>
          <a:ext cx="5892800" cy="3688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757555"/>
            <a:ext cx="3042285" cy="305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411085" y="1819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952500"/>
            <a:ext cx="5382260" cy="305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70" y="3815715"/>
            <a:ext cx="3574415" cy="291719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718175" y="1946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16780" y="4131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64785" y="5059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63390" y="45904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1395" y="57378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93060" y="4847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6295" y="54711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183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39670" y="60775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47440" y="61525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42975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434955" y="38036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305290" y="59048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33000" y="64801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6654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VOL LYSOSOMES/ VOL CELLS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021715"/>
            <a:ext cx="4676775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45" y="4485005"/>
            <a:ext cx="2705100" cy="1495425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/>
        </p:nvGraphicFramePr>
        <p:xfrm>
          <a:off x="5322570" y="1741805"/>
          <a:ext cx="5896610" cy="382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0"/>
            <a:ext cx="10972800" cy="582613"/>
          </a:xfrm>
        </p:spPr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0" y="831850"/>
            <a:ext cx="3543300" cy="5753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3101</Words>
  <Application>WPS Presentation</Application>
  <PresentationFormat>Panorámica</PresentationFormat>
  <Paragraphs>524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MANUAL.vs.AUTOMATIC</vt:lpstr>
      <vt:lpstr>MANUAL.vs.AUTOMATIC</vt:lpstr>
      <vt:lpstr>DATASET LYSOSOMES(ORDER FOR CELL ID)</vt:lpstr>
      <vt:lpstr>PowerPoint 演示文稿</vt:lpstr>
      <vt:lpstr>DETECTION VIDEO</vt:lpstr>
      <vt:lpstr>SEGMENTATION</vt:lpstr>
      <vt:lpstr>DATASET LYSOSOMES(ORDER FOR CELL ID)</vt:lpstr>
      <vt:lpstr>PowerPoint 演示文稿</vt:lpstr>
      <vt:lpstr>DETECTION VIDEO</vt:lpstr>
      <vt:lpstr>SEGMENTATION</vt:lpstr>
      <vt:lpstr>DATASET LYSOSOMES(ORDER FOR CELL ID)</vt:lpstr>
      <vt:lpstr>Airy scan_40A_UAS-TMEM-HA_CB_0h_1_051222 </vt:lpstr>
      <vt:lpstr>DETECTION VIDEO</vt:lpstr>
      <vt:lpstr>SEGMENTATION</vt:lpstr>
      <vt:lpstr>METRICS</vt:lpstr>
      <vt:lpstr>METRICS</vt:lpstr>
      <vt:lpstr>MANUAL.vs.AUTOMATIC</vt:lpstr>
      <vt:lpstr>MANUAL.vs.AUTOMATIC</vt:lpstr>
      <vt:lpstr>MANUAL.vs.AUTOMATIC</vt:lpstr>
      <vt:lpstr>MANUAL.vs.AUTOMATIC</vt:lpstr>
      <vt:lpstr>DATASETS</vt:lpstr>
      <vt:lpstr>Airy scan_40A_UAS-TMEM-HA_CB_0h_2_051222</vt:lpstr>
      <vt:lpstr>DETECTION VIDEO</vt:lpstr>
      <vt:lpstr>SEGMENTATION</vt:lpstr>
      <vt:lpstr>MANUAL.vs.AUTOMATIC</vt:lpstr>
      <vt:lpstr>MANUAL.vs.AUTOMATIC</vt:lpstr>
      <vt:lpstr>DATASET LYSOSOMES(ORDER FOR CELL ID)</vt:lpstr>
      <vt:lpstr>Airy scan_40A_UAS-TMEM-HA_CB_4h_1_051222</vt:lpstr>
      <vt:lpstr>DETECTION VIDEO</vt:lpstr>
      <vt:lpstr>SEGMENTATION</vt:lpstr>
      <vt:lpstr>METRICS</vt:lpstr>
      <vt:lpstr>MANUAL.vs.AUTOMATIC</vt:lpstr>
      <vt:lpstr>MANUAL.vs.AUTOMATIC</vt:lpstr>
      <vt:lpstr>DATASETS</vt:lpstr>
      <vt:lpstr>Airy scan_40A_UAS-TMEM-HA_CB_4h_2_051222</vt:lpstr>
      <vt:lpstr>DETECTION VIDEO</vt:lpstr>
      <vt:lpstr>SEGMENTATION</vt:lpstr>
      <vt:lpstr>METRICS</vt:lpstr>
      <vt:lpstr>MANUAL.vs.AUTOMATIC</vt:lpstr>
      <vt:lpstr>MANUAL.vs.AUTOMATIC</vt:lpstr>
      <vt:lpstr>MANUAL.vs.AUTOMATIC</vt:lpstr>
      <vt:lpstr>DATASETS</vt:lpstr>
      <vt:lpstr>AiryScan-UAS-GFP cyto_40A_UAS-TMEM-3xHA_CB_6h_2_300423.tif</vt:lpstr>
      <vt:lpstr>SEGMENTATION</vt:lpstr>
      <vt:lpstr>MANUAL.vs.AUTOMATIC</vt:lpstr>
      <vt:lpstr>MANUAL.vs.AUTOMATIC</vt:lpstr>
      <vt:lpstr>MANUAL.vs.AUTOMATIC</vt:lpstr>
      <vt:lpstr>MANUAL.vs.AUTOMATIC</vt:lpstr>
      <vt:lpstr>MANUAL.vs.AUTOMATIC</vt:lpstr>
      <vt:lpstr>DATASET LYSOSOMES(ORDER FOR CELL ID)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40A_UAS-TMEM192-3xHA x 40A 71G10 MARCM_around 12h - for quantification_5_Airy_CBs_040525</vt:lpstr>
      <vt:lpstr>DETECTION VIDEO</vt:lpstr>
      <vt:lpstr>SEGMENTATION</vt:lpstr>
      <vt:lpstr>DATASET LYSOSOMES(ORDER FOR CELL ID)</vt:lpstr>
      <vt:lpstr>DATA ALL IMAGES</vt:lpstr>
      <vt:lpstr>PLOT #LYSOSOMES/#CELLS</vt:lpstr>
      <vt:lpstr>PLOT VOL LYSOSOMES/ VOL CELLS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808</cp:revision>
  <dcterms:created xsi:type="dcterms:W3CDTF">2024-11-18T13:41:00Z</dcterms:created>
  <dcterms:modified xsi:type="dcterms:W3CDTF">2025-12-08T10:05:18Z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